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sldIdLst>
    <p:sldId id="291" r:id="rId5"/>
    <p:sldId id="319" r:id="rId6"/>
    <p:sldId id="316" r:id="rId7"/>
    <p:sldId id="321" r:id="rId8"/>
    <p:sldId id="300" r:id="rId9"/>
    <p:sldId id="318" r:id="rId10"/>
    <p:sldId id="317" r:id="rId11"/>
    <p:sldId id="323" r:id="rId12"/>
    <p:sldId id="324" r:id="rId13"/>
    <p:sldId id="312" r:id="rId14"/>
    <p:sldId id="313" r:id="rId15"/>
    <p:sldId id="3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8" userDrawn="1">
          <p15:clr>
            <a:srgbClr val="A4A3A4"/>
          </p15:clr>
        </p15:guide>
        <p15:guide id="4" orient="horz" pos="3792" userDrawn="1">
          <p15:clr>
            <a:srgbClr val="A4A3A4"/>
          </p15:clr>
        </p15:guide>
        <p15:guide id="5" orient="horz" pos="888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pos="73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orient="horz" pos="1440" userDrawn="1">
          <p15:clr>
            <a:srgbClr val="A4A3A4"/>
          </p15:clr>
        </p15:guide>
        <p15:guide id="10" pos="2328" userDrawn="1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2" pos="1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B9AA"/>
    <a:srgbClr val="FB9AAA"/>
    <a:srgbClr val="323232"/>
    <a:srgbClr val="D4636B"/>
    <a:srgbClr val="E4E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/>
    <p:restoredTop sz="94694"/>
  </p:normalViewPr>
  <p:slideViewPr>
    <p:cSldViewPr snapToGrid="0" showGuides="1">
      <p:cViewPr varScale="1">
        <p:scale>
          <a:sx n="110" d="100"/>
          <a:sy n="110" d="100"/>
        </p:scale>
        <p:origin x="1176" y="96"/>
      </p:cViewPr>
      <p:guideLst>
        <p:guide orient="horz" pos="1224"/>
        <p:guide pos="3840"/>
        <p:guide orient="horz" pos="2328"/>
        <p:guide orient="horz" pos="3792"/>
        <p:guide orient="horz" pos="888"/>
        <p:guide pos="288"/>
        <p:guide pos="7368"/>
        <p:guide orient="horz" pos="2976"/>
        <p:guide orient="horz" pos="1440"/>
        <p:guide pos="2328"/>
        <p:guide pos="5760"/>
        <p:guide pos="1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F78E-73F4-E74F-8679-362EAF9D71E0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F5B3-7604-9041-B751-11A08572E7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4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0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0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E2D922-D22B-FE2D-233E-7C19C1063D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4781" y="2545444"/>
            <a:ext cx="3657600" cy="3657600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547725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6288" y="2880360"/>
            <a:ext cx="1892808" cy="2990088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347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224" y="2002536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2615184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8224" y="4352544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983480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7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26A0C-E42F-6A2A-044B-8C817559CB87}"/>
              </a:ext>
            </a:extLst>
          </p:cNvPr>
          <p:cNvSpPr/>
          <p:nvPr userDrawn="1"/>
        </p:nvSpPr>
        <p:spPr>
          <a:xfrm>
            <a:off x="4377128" y="3560257"/>
            <a:ext cx="7814872" cy="3297743"/>
          </a:xfrm>
          <a:prstGeom prst="rect">
            <a:avLst/>
          </a:prstGeom>
          <a:solidFill>
            <a:schemeClr val="accent2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6E3D2-16B0-AFFA-51A9-B37F5830B6D9}"/>
              </a:ext>
            </a:extLst>
          </p:cNvPr>
          <p:cNvCxnSpPr>
            <a:cxnSpLocks/>
          </p:cNvCxnSpPr>
          <p:nvPr userDrawn="1"/>
        </p:nvCxnSpPr>
        <p:spPr>
          <a:xfrm>
            <a:off x="0" y="2657582"/>
            <a:ext cx="1078230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08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4208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091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091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37EA5E-3E96-57B0-C639-22C290FCD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847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81D5F3B-60ED-CA80-3AE7-2EFC356E7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847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2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3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2532888"/>
            <a:ext cx="3730752" cy="3721608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4187952"/>
            <a:ext cx="5376672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43883A3-D444-AA65-322E-C4F2B6692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2704" y="3593592"/>
            <a:ext cx="3410712" cy="17830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0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1984248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352544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99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BFC0-622D-78DB-4C7F-A2FA024C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FF80F-DCFA-670B-579E-37B3024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5F004-91A0-6002-ADBC-13D488B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72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F8A4-5F7C-D72D-3152-E32D36C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5242-09B4-0142-6671-8450905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7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525B-C154-D20D-97A4-047C9CC9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B8FF-2966-C2CF-BC8F-A322410A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CC0-E81C-D2FD-24CC-8D1179C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F841FD-D5EE-62EE-F649-30697BB81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33D4FA-41B7-3B85-9984-899340B9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694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8E3-7897-8638-F0DE-3DDACC00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E7686-00A6-DD15-45FE-E6663C21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71584-1072-B88D-B424-16D9F75A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020094-C16F-1070-9F84-9CBF13F85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4EA55D-AFC4-F4F2-FB5D-EB20AFE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0610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C17C-12A7-399B-31AC-AE7A040EBBDA}"/>
              </a:ext>
            </a:extLst>
          </p:cNvPr>
          <p:cNvSpPr/>
          <p:nvPr userDrawn="1"/>
        </p:nvSpPr>
        <p:spPr>
          <a:xfrm>
            <a:off x="9129011" y="816964"/>
            <a:ext cx="3062990" cy="6041036"/>
          </a:xfrm>
          <a:prstGeom prst="rect">
            <a:avLst/>
          </a:prstGeom>
          <a:solidFill>
            <a:schemeClr val="accent2">
              <a:lumMod val="60000"/>
              <a:lumOff val="4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76F0E-CDE4-F6FD-62E6-E202D97C9C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1312" y="2304288"/>
            <a:ext cx="3172968" cy="317296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192" y="2176272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F02BC-C132-F5F7-4A13-D0E96037F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192" y="2914650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BE18830-001B-B82E-701F-2D308BC98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2192" y="3653028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DB0F7C2-3561-BA83-5415-4B8330C5B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192" y="4391406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2192" y="5129784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4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1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7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090B92F-B1E5-5257-95EF-9608691E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7762" y="850614"/>
            <a:ext cx="3392424" cy="3392424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590DB-1CC1-812C-5B3B-E798A1954E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31347" y="4545496"/>
            <a:ext cx="0" cy="2312504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2259711-7EFE-2148-F50E-25FD01E32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712317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AAF858D-31E9-7D8F-B203-45B2703EC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2286000"/>
            <a:ext cx="1993392" cy="316382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8054-F9DF-2FE3-0142-D4893191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5DDE-FFCC-5750-83A9-F88E2F74A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" y="1947672"/>
            <a:ext cx="10296144" cy="4370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0D14-310A-2EDC-99A1-FCFA29C7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FDCA-382D-537C-5751-191D136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932688"/>
            <a:ext cx="10552176" cy="4764024"/>
          </a:xfrm>
        </p:spPr>
        <p:txBody>
          <a:bodyPr anchor="ctr">
            <a:noAutofit/>
          </a:bodyPr>
          <a:lstStyle>
            <a:lvl1pPr algn="ctr">
              <a:defRPr sz="82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5788152"/>
            <a:ext cx="2578608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15B41-53EF-7995-A29E-CF60C8A56CEF}"/>
              </a:ext>
            </a:extLst>
          </p:cNvPr>
          <p:cNvCxnSpPr>
            <a:cxnSpLocks/>
          </p:cNvCxnSpPr>
          <p:nvPr userDrawn="1"/>
        </p:nvCxnSpPr>
        <p:spPr>
          <a:xfrm>
            <a:off x="0" y="6009861"/>
            <a:ext cx="6446922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C915-8D4C-5E75-F776-9CD4D8D7E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143000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95A89F-EF79-78DD-BEDC-74C21F5D5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1472" y="4745736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009C9-3824-FABC-07B9-A4C9BC63627A}"/>
              </a:ext>
            </a:extLst>
          </p:cNvPr>
          <p:cNvSpPr/>
          <p:nvPr userDrawn="1"/>
        </p:nvSpPr>
        <p:spPr>
          <a:xfrm>
            <a:off x="976788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023D4-A9ED-002F-0B45-019DB4997807}"/>
              </a:ext>
            </a:extLst>
          </p:cNvPr>
          <p:cNvSpPr/>
          <p:nvPr userDrawn="1"/>
        </p:nvSpPr>
        <p:spPr>
          <a:xfrm>
            <a:off x="6394674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C298F-D572-B084-FEE9-B3E572860979}"/>
              </a:ext>
            </a:extLst>
          </p:cNvPr>
          <p:cNvCxnSpPr>
            <a:cxnSpLocks/>
          </p:cNvCxnSpPr>
          <p:nvPr userDrawn="1"/>
        </p:nvCxnSpPr>
        <p:spPr>
          <a:xfrm>
            <a:off x="3078820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AC3B6-A5EE-CC6F-3D11-437B77131B2E}"/>
              </a:ext>
            </a:extLst>
          </p:cNvPr>
          <p:cNvCxnSpPr>
            <a:cxnSpLocks/>
          </p:cNvCxnSpPr>
          <p:nvPr userDrawn="1"/>
        </p:nvCxnSpPr>
        <p:spPr>
          <a:xfrm>
            <a:off x="3068653" y="5567880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AF34A-9EAC-D22C-71D6-89C99B36221A}"/>
              </a:ext>
            </a:extLst>
          </p:cNvPr>
          <p:cNvCxnSpPr>
            <a:cxnSpLocks/>
          </p:cNvCxnSpPr>
          <p:nvPr userDrawn="1"/>
        </p:nvCxnSpPr>
        <p:spPr>
          <a:xfrm>
            <a:off x="8461423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0D898-E343-5199-7EA3-0DE4BD9767D8}"/>
              </a:ext>
            </a:extLst>
          </p:cNvPr>
          <p:cNvCxnSpPr>
            <a:cxnSpLocks/>
          </p:cNvCxnSpPr>
          <p:nvPr userDrawn="1"/>
        </p:nvCxnSpPr>
        <p:spPr>
          <a:xfrm>
            <a:off x="8461423" y="5566074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424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920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364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60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701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97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701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97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8337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976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8337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51976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7C7F2D53-0EE2-0959-BEDE-668007CB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E7E5B21-86A3-5D02-E445-C1E9180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02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99AD27-1F9E-2F81-1D38-74CDE4087F98}"/>
              </a:ext>
            </a:extLst>
          </p:cNvPr>
          <p:cNvSpPr/>
          <p:nvPr userDrawn="1"/>
        </p:nvSpPr>
        <p:spPr>
          <a:xfrm>
            <a:off x="0" y="2632933"/>
            <a:ext cx="12205251" cy="432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848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705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169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1472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832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8184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368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7260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832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8184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8368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7260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A1A3BD0B-A18A-8787-8F97-D7570F2D8E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69848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EE97C40-9EA8-1271-799B-861AADDA8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705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553C6EE-C9CA-36E2-FEA4-9279C95453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169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E1E7EF7-6119-3B30-6256-741E415C098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91472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B0A4A9F-4439-5B3D-FEA1-2EEAA3B1ED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32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D11883B-FD87-FA9B-714F-5F02AE0291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184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15AFF5E4-27E8-EB92-B33F-CD49000CAB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368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DD26773-1C83-BF12-BAA8-AEC17A8B52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260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04DD6A5-3D1E-AB04-C217-0F9ABAA852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832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860D1AB-1DEE-EA78-C939-96F7962D25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58184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FAB9C9-9535-D927-5ED4-2A2039CD63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8368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7B80C8A-FB49-A852-F6DE-5C2A1223F2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7260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34BBA69-4DC3-B6B5-F4C1-6B25DDED5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2739" y="1949428"/>
            <a:ext cx="685800" cy="3240088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3CF3E7-06EB-A521-4C56-E4CA3DD2B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4488" y="1949450"/>
            <a:ext cx="685800" cy="3240088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BFAC58-F350-7AB0-04A2-D1284CA80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9008" y="1949428"/>
            <a:ext cx="685800" cy="3240088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7F9C969-6E6E-F416-8977-083F8F482F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8664" y="1949428"/>
            <a:ext cx="685800" cy="324008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5B06717-E8CC-113A-852F-ABF4C69524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36608" y="1949428"/>
            <a:ext cx="685800" cy="3240088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14789EF-5CDE-6313-24AA-19D63DBA2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676656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5183E19-6396-BC37-585D-3459E5A6F0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2523744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93298C-7BDF-4FEB-9D50-9A70106605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43891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C205F30-117C-F9B2-1DF1-4D808D72F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80467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540A601-AB84-B187-127D-635BEAC7D2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6200000">
            <a:off x="6199632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9FB08DE-7839-B706-A263-C826C48159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15750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93934A6-FE95-C496-F14E-85DA799206A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52969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30B205-E799-B533-0710-85E8A6AED6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0188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FE0358-280A-EB8E-E2C5-932F3BD9FE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27407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7337DF9-BEE0-9960-3F78-987551585C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64624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474658-A5AD-9D5A-7FD0-7082AC3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013595B-EBCE-B1FB-3943-6DD827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398F5FD-521F-F335-268A-7300D92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81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1206C-54A4-0DD2-0DA0-0828D48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B531-1C66-2F6C-4232-5ADD330D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64FE0-ADDF-F3C6-AEAB-A27E120C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369" y="6428281"/>
            <a:ext cx="40233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0F0449-EF10-3E4D-894D-3DE10CF420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710315-F2E5-50AA-6E01-B56CA2A14274}"/>
              </a:ext>
            </a:extLst>
          </p:cNvPr>
          <p:cNvCxnSpPr>
            <a:cxnSpLocks/>
          </p:cNvCxnSpPr>
          <p:nvPr userDrawn="1"/>
        </p:nvCxnSpPr>
        <p:spPr>
          <a:xfrm>
            <a:off x="334058" y="1754908"/>
            <a:ext cx="0" cy="4562299"/>
          </a:xfrm>
          <a:prstGeom prst="line">
            <a:avLst/>
          </a:prstGeom>
          <a:ln w="12700" cap="sq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CE6DBE-1597-24EC-79C6-1B2879B1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79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53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8;p13">
            <a:extLst>
              <a:ext uri="{FF2B5EF4-FFF2-40B4-BE49-F238E27FC236}">
                <a16:creationId xmlns:a16="http://schemas.microsoft.com/office/drawing/2014/main" id="{18545C19-458F-4659-8197-44D1E0B0C0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02" y="5747657"/>
            <a:ext cx="1045029" cy="9613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5312D-9F8D-45AE-D652-54AF7866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597448"/>
            <a:ext cx="11347704" cy="1298448"/>
          </a:xfrm>
        </p:spPr>
        <p:txBody>
          <a:bodyPr/>
          <a:lstStyle/>
          <a:p>
            <a:pPr algn="ctr"/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образовательное бюджетное учреждение высшего образования</a:t>
            </a:r>
            <a:br>
              <a:rPr lang="ru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«Финансовый университет при </a:t>
            </a:r>
            <a:r>
              <a:rPr lang="ru-RU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равительстве Российской Федерации»</a:t>
            </a:r>
            <a:b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ИНФОРМАТИКИ И ПРОГРАММИРОВАНИЯ</a:t>
            </a:r>
            <a:b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5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5452AA9-0944-5B3B-51AA-B3C68D707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4657" y="3367946"/>
            <a:ext cx="9984680" cy="1298448"/>
          </a:xfrm>
        </p:spPr>
        <p:txBody>
          <a:bodyPr/>
          <a:lstStyle/>
          <a:p>
            <a:pPr algn="ctr"/>
            <a:r>
              <a:rPr lang="ru-RU" sz="3000" b="0" i="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компьютерной игры "Маленькие кошмары" в жанре </a:t>
            </a:r>
            <a:r>
              <a:rPr lang="ru-RU" sz="3000" b="0" i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платформер</a:t>
            </a:r>
            <a:r>
              <a:rPr lang="ru-RU" sz="3000" b="0" i="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элементами квеста и хоррора</a:t>
            </a:r>
          </a:p>
          <a:p>
            <a:pPr algn="ctr"/>
            <a:endParaRPr lang="en-US" sz="3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105C76-333F-CECF-8C54-AFF8F7E4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4362972"/>
            <a:ext cx="9980023" cy="38261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6267C1C-52D1-4697-B89C-345BC26BC9A1}"/>
              </a:ext>
            </a:extLst>
          </p:cNvPr>
          <p:cNvSpPr txBox="1">
            <a:spLocks/>
          </p:cNvSpPr>
          <p:nvPr/>
        </p:nvSpPr>
        <p:spPr>
          <a:xfrm>
            <a:off x="7358743" y="5240305"/>
            <a:ext cx="4502331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800" b="1" i="1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b="0" i="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4ПКС-120</a:t>
            </a:r>
          </a:p>
          <a:p>
            <a:pPr algn="r"/>
            <a:r>
              <a:rPr lang="ru-RU" sz="2000" b="0" i="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Носкова П. А.</a:t>
            </a:r>
          </a:p>
          <a:p>
            <a:pPr algn="r"/>
            <a:r>
              <a:rPr lang="ru-RU" sz="2000" b="0" i="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</a:t>
            </a:r>
            <a:r>
              <a:rPr lang="ru-RU" sz="2000" b="0" i="0" cap="none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Сибирев</a:t>
            </a:r>
            <a:r>
              <a:rPr lang="ru-RU" sz="2000" b="0" i="0" cap="none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И. В.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4FC53-15B2-47BE-9049-ECD55B966F07}"/>
              </a:ext>
            </a:extLst>
          </p:cNvPr>
          <p:cNvSpPr txBox="1"/>
          <p:nvPr/>
        </p:nvSpPr>
        <p:spPr>
          <a:xfrm>
            <a:off x="5237988" y="6211669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7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BE12F08-48E7-45A3-B039-E7B1A59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18" y="352880"/>
            <a:ext cx="8873764" cy="1101451"/>
          </a:xfrm>
        </p:spPr>
        <p:txBody>
          <a:bodyPr/>
          <a:lstStyle/>
          <a:p>
            <a:r>
              <a:rPr lang="ru-RU" sz="4400" cap="all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Мини-игра с генератором</a:t>
            </a:r>
            <a:endParaRPr lang="en-US" sz="4400" b="1" cap="all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8C916-15F8-411F-8228-BCF0AFEA8052}"/>
              </a:ext>
            </a:extLst>
          </p:cNvPr>
          <p:cNvSpPr txBox="1"/>
          <p:nvPr/>
        </p:nvSpPr>
        <p:spPr>
          <a:xfrm>
            <a:off x="254558" y="1611464"/>
            <a:ext cx="37025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Times New Roman"/>
                <a:cs typeface="Times New Roman"/>
              </a:rPr>
              <a:t>Для прохождения головоломки игроку будет необходимо выключить несколько генераторов, чтобы иметь возможность завершить уровень. Однако, чтобы это сделать, придется сыграть в мини-игру.</a:t>
            </a:r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D10C51-B710-46B1-ACF9-38645FF1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301" y="1722138"/>
            <a:ext cx="793543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BE12F08-48E7-45A3-B039-E7B1A59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20" y="509341"/>
            <a:ext cx="8664759" cy="1016191"/>
          </a:xfrm>
        </p:spPr>
        <p:txBody>
          <a:bodyPr/>
          <a:lstStyle/>
          <a:p>
            <a:pPr algn="l"/>
            <a:r>
              <a:rPr lang="ru-RU" sz="4400" cap="all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Достигнутые Результаты </a:t>
            </a:r>
            <a:endParaRPr lang="en-US" sz="4400" b="1" cap="all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8C916-15F8-411F-8228-BCF0AFEA8052}"/>
              </a:ext>
            </a:extLst>
          </p:cNvPr>
          <p:cNvSpPr txBox="1"/>
          <p:nvPr/>
        </p:nvSpPr>
        <p:spPr>
          <a:xfrm>
            <a:off x="333898" y="1851626"/>
            <a:ext cx="45603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выполнения дипломного проекта были достигнуты все поставленные цели. Следует упомянуть, что разработка игры «Маленькие кошмары» это многогранный процесс, требующий не только технической грамотности, но и </a:t>
            </a:r>
            <a:r>
              <a:rPr lang="ru-RU" sz="280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творческого подхода.</a:t>
            </a:r>
            <a:endParaRPr lang="ru-RU" sz="28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763CB7-96EE-4DB4-B560-625210B5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49" y="2086163"/>
            <a:ext cx="7030216" cy="3496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474B1-B391-4DA4-9B8B-769B5CB84B99}"/>
              </a:ext>
            </a:extLst>
          </p:cNvPr>
          <p:cNvSpPr txBox="1"/>
          <p:nvPr/>
        </p:nvSpPr>
        <p:spPr>
          <a:xfrm>
            <a:off x="7101840" y="5652531"/>
            <a:ext cx="277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Экран поражения</a:t>
            </a:r>
          </a:p>
        </p:txBody>
      </p:sp>
    </p:spTree>
    <p:extLst>
      <p:ext uri="{BB962C8B-B14F-4D97-AF65-F5344CB8AC3E}">
        <p14:creationId xmlns:p14="http://schemas.microsoft.com/office/powerpoint/2010/main" val="156912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BE12F08-48E7-45A3-B039-E7B1A59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9" y="1459353"/>
            <a:ext cx="11547296" cy="1298448"/>
          </a:xfrm>
        </p:spPr>
        <p:txBody>
          <a:bodyPr/>
          <a:lstStyle/>
          <a:p>
            <a:r>
              <a:rPr lang="ru-RU" sz="4400" cap="all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4400" b="1" cap="all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169A1E-12D8-4EDB-9AE9-BB25B0B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714"/>
            <a:ext cx="924054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313074" y="266917"/>
            <a:ext cx="11347704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en-US" sz="54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313074" y="1565364"/>
            <a:ext cx="5033989" cy="4739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/>
                <a:cs typeface="Times New Roman"/>
              </a:rPr>
              <a:t>Целью данного дипломного проекта является проектирование и разработка компьютерной игры «Маленькие кошмары» в жанре </a:t>
            </a:r>
            <a:r>
              <a:rPr lang="ru-RU" sz="2400" dirty="0" err="1">
                <a:latin typeface="Times New Roman"/>
                <a:cs typeface="Times New Roman"/>
              </a:rPr>
              <a:t>платформер</a:t>
            </a:r>
            <a:r>
              <a:rPr lang="ru-RU" sz="2400" dirty="0">
                <a:latin typeface="Times New Roman"/>
                <a:cs typeface="Times New Roman"/>
              </a:rPr>
              <a:t> с элементами квеста и хоррора. </a:t>
            </a:r>
          </a:p>
          <a:p>
            <a:r>
              <a:rPr lang="ru-RU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выполнения данного проекта необходимо изучить предметную область, провести сравнительный анализ программ-аналогов, поставить задачу, осуществить проектирование и реализацию программы.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ttp://klubmama.ru/uploads/posts/2022-09/1663015218_40-klubmama-ru-p-applikatsiya-tseli-i-zadachi-foto-45.jpg">
            <a:extLst>
              <a:ext uri="{FF2B5EF4-FFF2-40B4-BE49-F238E27FC236}">
                <a16:creationId xmlns:a16="http://schemas.microsoft.com/office/drawing/2014/main" id="{CCC0D55C-1613-47B9-9003-3ADFD48F5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5364"/>
            <a:ext cx="5669282" cy="41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30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522297" y="432380"/>
            <a:ext cx="11147406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Предмет, объект и методы исследования</a:t>
            </a:r>
            <a:endParaRPr lang="en-US" sz="54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313074" y="2114004"/>
            <a:ext cx="6026766" cy="4156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Предметом исследования являются средства разработки игры-</a:t>
            </a:r>
            <a:r>
              <a:rPr lang="ru-RU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платформера</a:t>
            </a:r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«Маленькие кошмары».</a:t>
            </a: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Объектом исследования являются компьютерные игры в жанре «</a:t>
            </a:r>
            <a:r>
              <a:rPr lang="ru-RU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платформер</a:t>
            </a:r>
            <a:r>
              <a:rPr lang="ru-RU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E158AA-C3FD-4143-AD81-012622C6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18" y="1297577"/>
            <a:ext cx="5454008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4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313074" y="266917"/>
            <a:ext cx="11347704" cy="1298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Инструментальные средства разработки программного обеспечения</a:t>
            </a:r>
            <a:endParaRPr lang="en-US" sz="48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313074" y="2105295"/>
            <a:ext cx="5033989" cy="3851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/>
                <a:cs typeface="Times New Roman"/>
              </a:rPr>
              <a:t>Одной из возможностей создания игры является </a:t>
            </a:r>
            <a:r>
              <a:rPr lang="ru-RU" dirty="0" err="1">
                <a:latin typeface="Times New Roman"/>
                <a:cs typeface="Times New Roman"/>
              </a:rPr>
              <a:t>Unity</a:t>
            </a:r>
            <a:r>
              <a:rPr lang="ru-RU" dirty="0">
                <a:latin typeface="Times New Roman"/>
                <a:cs typeface="Times New Roman"/>
              </a:rPr>
              <a:t>. Данная среда разработки игр является популярным мультиплатформенным инструментом. </a:t>
            </a:r>
            <a:r>
              <a:rPr lang="ru-RU" dirty="0" err="1">
                <a:latin typeface="Times New Roman"/>
                <a:cs typeface="Times New Roman"/>
              </a:rPr>
              <a:t>Unity</a:t>
            </a:r>
            <a:r>
              <a:rPr lang="ru-RU" dirty="0">
                <a:latin typeface="Times New Roman"/>
                <a:cs typeface="Times New Roman"/>
              </a:rPr>
              <a:t> позволяет создать увлекательное, и, что самое главное, качественное игровое приложение.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D2629A-C1CE-4362-B44B-E76D6FEF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37" y="2195736"/>
            <a:ext cx="6175189" cy="34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4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BE12F08-48E7-45A3-B039-E7B1A59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39" y="284026"/>
            <a:ext cx="4484044" cy="860486"/>
          </a:xfrm>
        </p:spPr>
        <p:txBody>
          <a:bodyPr/>
          <a:lstStyle/>
          <a:p>
            <a:r>
              <a:rPr lang="ru-RU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Разработанные диаграммы</a:t>
            </a:r>
            <a:endParaRPr lang="en-US" sz="4800"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2C1EE-C461-469A-80E2-60BD9914B452}"/>
              </a:ext>
            </a:extLst>
          </p:cNvPr>
          <p:cNvSpPr txBox="1"/>
          <p:nvPr/>
        </p:nvSpPr>
        <p:spPr>
          <a:xfrm>
            <a:off x="881500" y="5644592"/>
            <a:ext cx="411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деятельности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08BC9C-75B2-44E7-8E1B-CEDB58089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451" y="1505490"/>
            <a:ext cx="5601783" cy="4086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D003D7-8F9F-42E4-9133-05CBFBE248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90" y="2710334"/>
            <a:ext cx="5063568" cy="3841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67FB8E-EFD4-4439-A052-D3F9BB8AFFCA}"/>
              </a:ext>
            </a:extLst>
          </p:cNvPr>
          <p:cNvSpPr txBox="1"/>
          <p:nvPr/>
        </p:nvSpPr>
        <p:spPr>
          <a:xfrm>
            <a:off x="6921615" y="6488509"/>
            <a:ext cx="407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последовательностей</a:t>
            </a:r>
            <a:endParaRPr lang="ru-RU" sz="16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E00C94-CD30-482C-988A-EB1AAF8DA5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69203" y="89264"/>
            <a:ext cx="6184346" cy="2307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84F0D3-C05D-4665-8299-4DF4CD508902}"/>
              </a:ext>
            </a:extLst>
          </p:cNvPr>
          <p:cNvSpPr txBox="1"/>
          <p:nvPr/>
        </p:nvSpPr>
        <p:spPr>
          <a:xfrm>
            <a:off x="6627479" y="2310224"/>
            <a:ext cx="4667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110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7F64D5F-39A5-4C94-B255-B3578AD8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723762" y="2551609"/>
            <a:ext cx="0" cy="4306391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32DF045-1BC9-4985-9C57-6A84EF26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19" y="154971"/>
            <a:ext cx="11051161" cy="769988"/>
          </a:xfrm>
        </p:spPr>
        <p:txBody>
          <a:bodyPr/>
          <a:lstStyle/>
          <a:p>
            <a:r>
              <a:rPr lang="ru-RU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Разработанные схемы</a:t>
            </a:r>
            <a:endParaRPr lang="en-US" sz="4800"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44DE448-BE27-482F-BC43-419F77214D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0419" y="1060143"/>
            <a:ext cx="4756906" cy="535368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43D6E6-F5B9-4365-BEDE-7BAC4E5FFF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4224" y="1060143"/>
            <a:ext cx="4085364" cy="5353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15906-F551-4C1C-AC55-B2B56E6F1FB7}"/>
              </a:ext>
            </a:extLst>
          </p:cNvPr>
          <p:cNvSpPr txBox="1"/>
          <p:nvPr/>
        </p:nvSpPr>
        <p:spPr>
          <a:xfrm>
            <a:off x="1681775" y="6396410"/>
            <a:ext cx="253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A2EAD6-2E08-427A-B4F9-5C7E0487C26B}"/>
              </a:ext>
            </a:extLst>
          </p:cNvPr>
          <p:cNvSpPr txBox="1"/>
          <p:nvPr/>
        </p:nvSpPr>
        <p:spPr>
          <a:xfrm>
            <a:off x="7549809" y="6413828"/>
            <a:ext cx="253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241037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1256211" y="115784"/>
            <a:ext cx="9679577" cy="836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Главный герой и игровой мир</a:t>
            </a:r>
            <a:endParaRPr lang="en-US" sz="54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439348" y="1852314"/>
            <a:ext cx="6658138" cy="4904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главного героя был разработан контроллер управления, взаимодействие с окружающим миром и его предметами, необходимыми для прохождения, врагами, а также настроена анимация.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настроено движение камеры, которая следует за персонажем.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Уровни были построены с помощью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ProGrids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ProBuilder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двух мощных инструментов для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4AA979-2B0B-4755-B8B4-25FBA7EF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76" b="-3"/>
          <a:stretch/>
        </p:blipFill>
        <p:spPr>
          <a:xfrm>
            <a:off x="7299284" y="1007107"/>
            <a:ext cx="4191676" cy="56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4981303" y="465909"/>
            <a:ext cx="6892834" cy="836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Враги главного героя</a:t>
            </a:r>
            <a:endParaRPr lang="en-US" sz="54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5446994" y="1599804"/>
            <a:ext cx="5961452" cy="4792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прохождения главный герой сталкивается с двумя врагами, каждый из которых представляет уникальные угрозы.</a:t>
            </a:r>
          </a:p>
          <a:p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Враг 1: Классический Стратег - этот противник действует методично, переходя из точки А в точку Б. </a:t>
            </a:r>
          </a:p>
          <a:p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Враг 2: Продвинутый искусственный интеллект, способный адаптироваться к любой ситуации. </a:t>
            </a:r>
          </a:p>
          <a:p>
            <a:pPr marL="0" indent="0">
              <a:buNone/>
            </a:pP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i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www.siliconera.com/wp-content/uploads/2013/11/deceiv43.jpg">
            <a:extLst>
              <a:ext uri="{FF2B5EF4-FFF2-40B4-BE49-F238E27FC236}">
                <a16:creationId xmlns:a16="http://schemas.microsoft.com/office/drawing/2014/main" id="{CFC1E75D-1269-42B0-B8DD-E558E8CF03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24276"/>
          <a:stretch/>
        </p:blipFill>
        <p:spPr bwMode="auto">
          <a:xfrm>
            <a:off x="0" y="0"/>
            <a:ext cx="4657336" cy="685800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4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ECA1955-4D6A-4E1B-B51B-6828B7BF1344}"/>
              </a:ext>
            </a:extLst>
          </p:cNvPr>
          <p:cNvSpPr txBox="1">
            <a:spLocks/>
          </p:cNvSpPr>
          <p:nvPr/>
        </p:nvSpPr>
        <p:spPr>
          <a:xfrm>
            <a:off x="304800" y="470264"/>
            <a:ext cx="5961452" cy="836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Инвентарь и система подсказок</a:t>
            </a:r>
            <a:endParaRPr lang="en-US" sz="54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8DB0DB6A-532B-4A36-8EED-20B01D929AF4}"/>
              </a:ext>
            </a:extLst>
          </p:cNvPr>
          <p:cNvSpPr txBox="1">
            <a:spLocks/>
          </p:cNvSpPr>
          <p:nvPr/>
        </p:nvSpPr>
        <p:spPr>
          <a:xfrm>
            <a:off x="378605" y="2065713"/>
            <a:ext cx="5961452" cy="4792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прохождения игры игроку будут попадаться предметы, необходимые ему для продвижения по уровню.</a:t>
            </a:r>
          </a:p>
          <a:p>
            <a:pPr marL="0" indent="0">
              <a:buNone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единого стиля подсказок в игре также был создан макет и целая система, отвечающая за показ подсказок, их скрытие и взаимодействие с интерактивными предметами.</a:t>
            </a:r>
          </a:p>
          <a:p>
            <a:pPr marL="0" indent="0">
              <a:buNone/>
            </a:pPr>
            <a:endParaRPr lang="ru-RU" i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401C7C-D3EE-464D-BE89-052920EF22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6252" y="3957059"/>
            <a:ext cx="5656562" cy="24306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D8399B-D6B6-4AF5-9925-10CCC2756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52" y="1509950"/>
            <a:ext cx="5656562" cy="22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7">
      <a:dk1>
        <a:srgbClr val="010101"/>
      </a:dk1>
      <a:lt1>
        <a:srgbClr val="FFFFFF"/>
      </a:lt1>
      <a:dk2>
        <a:srgbClr val="F9987F"/>
      </a:dk2>
      <a:lt2>
        <a:srgbClr val="E6E3E5"/>
      </a:lt2>
      <a:accent1>
        <a:srgbClr val="808080"/>
      </a:accent1>
      <a:accent2>
        <a:srgbClr val="C08D80"/>
      </a:accent2>
      <a:accent3>
        <a:srgbClr val="D3B9AA"/>
      </a:accent3>
      <a:accent4>
        <a:srgbClr val="C17250"/>
      </a:accent4>
      <a:accent5>
        <a:srgbClr val="6F4838"/>
      </a:accent5>
      <a:accent6>
        <a:srgbClr val="9F5700"/>
      </a:accent6>
      <a:hlink>
        <a:srgbClr val="9F5700"/>
      </a:hlink>
      <a:folHlink>
        <a:srgbClr val="BF8C7F"/>
      </a:folHlink>
    </a:clrScheme>
    <a:fontScheme name="Custom 42">
      <a:majorFont>
        <a:latin typeface="Bodoni MT Condense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8DECC2-4004-45B0-9152-E844B904755D}">
  <ds:schemaRefs>
    <ds:schemaRef ds:uri="230e9df3-be65-4c73-a93b-d1236ebd677e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purl.org/dc/dcmitype/"/>
    <ds:schemaRef ds:uri="71af3243-3dd4-4a8d-8c0d-dd76da1f02a5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D7B06D1-7850-46BB-A9CE-FFFBBA2716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3CA24C-CD06-4FED-9400-8722D47B2D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432</Words>
  <Application>Microsoft Office PowerPoint</Application>
  <PresentationFormat>Широкоэкранный</PresentationFormat>
  <Paragraphs>42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Bodoni MT Condensed</vt:lpstr>
      <vt:lpstr>Calibri</vt:lpstr>
      <vt:lpstr>Times New Roman</vt:lpstr>
      <vt:lpstr>Office Theme</vt:lpstr>
      <vt:lpstr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 КОЛЛЕДЖ ИНФОРМАТИКИ И ПРОГРАММИРОВАНИЯ </vt:lpstr>
      <vt:lpstr>Презентация PowerPoint</vt:lpstr>
      <vt:lpstr>Презентация PowerPoint</vt:lpstr>
      <vt:lpstr>Презентация PowerPoint</vt:lpstr>
      <vt:lpstr>Разработанные диаграммы</vt:lpstr>
      <vt:lpstr>Разработанные схемы</vt:lpstr>
      <vt:lpstr>Презентация PowerPoint</vt:lpstr>
      <vt:lpstr>Презентация PowerPoint</vt:lpstr>
      <vt:lpstr>Презентация PowerPoint</vt:lpstr>
      <vt:lpstr>Мини-игра с генератором</vt:lpstr>
      <vt:lpstr>Достигнутые Результаты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2023-11-20T22:56:06Z</dcterms:created>
  <dcterms:modified xsi:type="dcterms:W3CDTF">2024-06-04T00:57:27Z</dcterms:modified>
</cp:coreProperties>
</file>